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2" r:id="rId12"/>
    <p:sldId id="266" r:id="rId13"/>
    <p:sldId id="267" r:id="rId14"/>
    <p:sldId id="271" r:id="rId15"/>
  </p:sldIdLst>
  <p:sldSz cx="12192000" cy="6858000"/>
  <p:notesSz cx="12192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742EEA-82A8-40B8-8F26-56ED2BBCD0DF}">
  <a:tblStyle styleId="{D0742EEA-82A8-40B8-8F26-56ED2BBCD0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545F7CB-BB8A-465C-928D-96691348EDE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829" y="773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6905625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2bc0a705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g102bc0a705e_0_11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102bc0a705e_0_11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2bc0a705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g102bc0a705e_0_11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102bc0a705e_0_11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25425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2bc0a705e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g102bc0a705e_1_39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g102bc0a705e_1_39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02bc0a705e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g102bc0a705e_0_128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g102bc0a705e_0_128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2bc0a705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g102bc0a705e_0_33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g102bc0a705e_0_33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2bc0a705e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g102bc0a705e_0_61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g102bc0a705e_0_61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1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 - 물어볼 꺼리가 있다. 데이터 찍기 힘들다. 안될 거 같은 거 물어보기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  - 유튜브에서 데이터셋을 모아도 될까?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  - 캡스톤 주제로 써도 되나?</a:t>
            </a:r>
            <a:endParaRPr/>
          </a:p>
        </p:txBody>
      </p:sp>
      <p:sp>
        <p:nvSpPr>
          <p:cNvPr id="98" name="Google Shape;98;p15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2bc0a705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102bc0a705e_0_13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102bc0a705e_0_135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2bc0a705e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g102bc0a705e_0_163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102bc0a705e_0_163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3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:notes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0" y="123237"/>
            <a:ext cx="12192000" cy="51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350" b="1" i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1"/>
          </p:nvPr>
        </p:nvSpPr>
        <p:spPr>
          <a:xfrm>
            <a:off x="476250" y="1599564"/>
            <a:ext cx="10006330" cy="2239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0" y="0"/>
            <a:ext cx="12192000" cy="5260975"/>
          </a:xfrm>
          <a:custGeom>
            <a:avLst/>
            <a:gdLst/>
            <a:ahLst/>
            <a:cxnLst/>
            <a:rect l="l" t="t" r="r" b="b"/>
            <a:pathLst>
              <a:path w="12192000" h="5260975" extrusionOk="0">
                <a:moveTo>
                  <a:pt x="0" y="5260848"/>
                </a:moveTo>
                <a:lnTo>
                  <a:pt x="12192000" y="5260848"/>
                </a:lnTo>
                <a:lnTo>
                  <a:pt x="12192000" y="0"/>
                </a:lnTo>
                <a:lnTo>
                  <a:pt x="0" y="0"/>
                </a:lnTo>
                <a:lnTo>
                  <a:pt x="0" y="5260848"/>
                </a:lnTo>
                <a:close/>
              </a:path>
            </a:pathLst>
          </a:custGeom>
          <a:solidFill>
            <a:srgbClr val="204767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0" y="3663695"/>
            <a:ext cx="12192000" cy="3194685"/>
          </a:xfrm>
          <a:custGeom>
            <a:avLst/>
            <a:gdLst/>
            <a:ahLst/>
            <a:cxnLst/>
            <a:rect l="l" t="t" r="r" b="b"/>
            <a:pathLst>
              <a:path w="12192000" h="3194684" extrusionOk="0">
                <a:moveTo>
                  <a:pt x="12192000" y="1597152"/>
                </a:moveTo>
                <a:lnTo>
                  <a:pt x="10594848" y="1597152"/>
                </a:lnTo>
                <a:lnTo>
                  <a:pt x="0" y="1597152"/>
                </a:lnTo>
                <a:lnTo>
                  <a:pt x="0" y="3194304"/>
                </a:lnTo>
                <a:lnTo>
                  <a:pt x="12192000" y="3194304"/>
                </a:lnTo>
                <a:lnTo>
                  <a:pt x="12192000" y="1597152"/>
                </a:lnTo>
                <a:close/>
              </a:path>
              <a:path w="12192000" h="3194684" extrusionOk="0">
                <a:moveTo>
                  <a:pt x="12192000" y="0"/>
                </a:moveTo>
                <a:lnTo>
                  <a:pt x="10594848" y="0"/>
                </a:lnTo>
                <a:lnTo>
                  <a:pt x="10594848" y="15971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8997696" y="3663695"/>
            <a:ext cx="3194685" cy="3194685"/>
          </a:xfrm>
          <a:custGeom>
            <a:avLst/>
            <a:gdLst/>
            <a:ahLst/>
            <a:cxnLst/>
            <a:rect l="l" t="t" r="r" b="b"/>
            <a:pathLst>
              <a:path w="3194684" h="3194684" extrusionOk="0">
                <a:moveTo>
                  <a:pt x="1597152" y="0"/>
                </a:moveTo>
                <a:lnTo>
                  <a:pt x="0" y="1597152"/>
                </a:lnTo>
                <a:lnTo>
                  <a:pt x="1597152" y="1597152"/>
                </a:lnTo>
                <a:lnTo>
                  <a:pt x="1597152" y="0"/>
                </a:lnTo>
                <a:close/>
              </a:path>
              <a:path w="3194684" h="3194684" extrusionOk="0">
                <a:moveTo>
                  <a:pt x="3194304" y="1597152"/>
                </a:moveTo>
                <a:lnTo>
                  <a:pt x="1597152" y="1597152"/>
                </a:lnTo>
                <a:lnTo>
                  <a:pt x="1597152" y="3194304"/>
                </a:lnTo>
                <a:lnTo>
                  <a:pt x="3194304" y="1597152"/>
                </a:lnTo>
                <a:close/>
              </a:path>
            </a:pathLst>
          </a:custGeom>
          <a:solidFill>
            <a:srgbClr val="00AF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0" y="123237"/>
            <a:ext cx="12192000" cy="51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350" b="1" i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0" y="123237"/>
            <a:ext cx="12192000" cy="51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350" b="1" i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0" y="0"/>
            <a:ext cx="12192000" cy="5260975"/>
          </a:xfrm>
          <a:custGeom>
            <a:avLst/>
            <a:gdLst/>
            <a:ahLst/>
            <a:cxnLst/>
            <a:rect l="l" t="t" r="r" b="b"/>
            <a:pathLst>
              <a:path w="12192000" h="5260975" extrusionOk="0">
                <a:moveTo>
                  <a:pt x="0" y="5260848"/>
                </a:moveTo>
                <a:lnTo>
                  <a:pt x="12192000" y="5260848"/>
                </a:lnTo>
                <a:lnTo>
                  <a:pt x="12192000" y="0"/>
                </a:lnTo>
                <a:lnTo>
                  <a:pt x="0" y="0"/>
                </a:lnTo>
                <a:lnTo>
                  <a:pt x="0" y="5260848"/>
                </a:lnTo>
                <a:close/>
              </a:path>
            </a:pathLst>
          </a:custGeom>
          <a:solidFill>
            <a:srgbClr val="204767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0" y="3663695"/>
            <a:ext cx="12192000" cy="3194685"/>
          </a:xfrm>
          <a:custGeom>
            <a:avLst/>
            <a:gdLst/>
            <a:ahLst/>
            <a:cxnLst/>
            <a:rect l="l" t="t" r="r" b="b"/>
            <a:pathLst>
              <a:path w="12192000" h="3194684" extrusionOk="0">
                <a:moveTo>
                  <a:pt x="12192000" y="1597152"/>
                </a:moveTo>
                <a:lnTo>
                  <a:pt x="10594848" y="1597152"/>
                </a:lnTo>
                <a:lnTo>
                  <a:pt x="0" y="1597152"/>
                </a:lnTo>
                <a:lnTo>
                  <a:pt x="0" y="3194304"/>
                </a:lnTo>
                <a:lnTo>
                  <a:pt x="12192000" y="3194304"/>
                </a:lnTo>
                <a:lnTo>
                  <a:pt x="12192000" y="1597152"/>
                </a:lnTo>
                <a:close/>
              </a:path>
              <a:path w="12192000" h="3194684" extrusionOk="0">
                <a:moveTo>
                  <a:pt x="12192000" y="0"/>
                </a:moveTo>
                <a:lnTo>
                  <a:pt x="10594848" y="0"/>
                </a:lnTo>
                <a:lnTo>
                  <a:pt x="10594848" y="15971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6"/>
          <p:cNvSpPr/>
          <p:nvPr/>
        </p:nvSpPr>
        <p:spPr>
          <a:xfrm>
            <a:off x="8997696" y="3663695"/>
            <a:ext cx="3194685" cy="3194685"/>
          </a:xfrm>
          <a:custGeom>
            <a:avLst/>
            <a:gdLst/>
            <a:ahLst/>
            <a:cxnLst/>
            <a:rect l="l" t="t" r="r" b="b"/>
            <a:pathLst>
              <a:path w="3194684" h="3194684" extrusionOk="0">
                <a:moveTo>
                  <a:pt x="1597152" y="0"/>
                </a:moveTo>
                <a:lnTo>
                  <a:pt x="0" y="1597152"/>
                </a:lnTo>
                <a:lnTo>
                  <a:pt x="1597152" y="1597152"/>
                </a:lnTo>
                <a:lnTo>
                  <a:pt x="1597152" y="0"/>
                </a:lnTo>
                <a:close/>
              </a:path>
              <a:path w="3194684" h="3194684" extrusionOk="0">
                <a:moveTo>
                  <a:pt x="3194304" y="1597152"/>
                </a:moveTo>
                <a:lnTo>
                  <a:pt x="1597152" y="1597152"/>
                </a:lnTo>
                <a:lnTo>
                  <a:pt x="1597152" y="3194304"/>
                </a:lnTo>
                <a:lnTo>
                  <a:pt x="3194304" y="1597152"/>
                </a:lnTo>
                <a:close/>
              </a:path>
            </a:pathLst>
          </a:custGeom>
          <a:solidFill>
            <a:srgbClr val="00AF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12192000" cy="762000"/>
          </a:xfrm>
          <a:custGeom>
            <a:avLst/>
            <a:gdLst/>
            <a:ahLst/>
            <a:cxnLst/>
            <a:rect l="l" t="t" r="r" b="b"/>
            <a:pathLst>
              <a:path w="12192000" h="1080770" extrusionOk="0">
                <a:moveTo>
                  <a:pt x="12192000" y="0"/>
                </a:moveTo>
                <a:lnTo>
                  <a:pt x="0" y="0"/>
                </a:lnTo>
                <a:lnTo>
                  <a:pt x="0" y="1080515"/>
                </a:lnTo>
                <a:lnTo>
                  <a:pt x="12192000" y="10805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204767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0" y="123237"/>
            <a:ext cx="12192000" cy="51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50" b="1" i="1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476250" y="1599564"/>
            <a:ext cx="10006330" cy="2239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20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/>
          <p:nvPr/>
        </p:nvSpPr>
        <p:spPr>
          <a:xfrm>
            <a:off x="0" y="-7374"/>
            <a:ext cx="12192000" cy="5260975"/>
          </a:xfrm>
          <a:custGeom>
            <a:avLst/>
            <a:gdLst/>
            <a:ahLst/>
            <a:cxnLst/>
            <a:rect l="l" t="t" r="r" b="b"/>
            <a:pathLst>
              <a:path w="12192000" h="5260975" extrusionOk="0">
                <a:moveTo>
                  <a:pt x="0" y="5260848"/>
                </a:moveTo>
                <a:lnTo>
                  <a:pt x="12192000" y="5260848"/>
                </a:lnTo>
                <a:lnTo>
                  <a:pt x="12192000" y="0"/>
                </a:lnTo>
                <a:lnTo>
                  <a:pt x="0" y="0"/>
                </a:lnTo>
                <a:lnTo>
                  <a:pt x="0" y="5260848"/>
                </a:lnTo>
                <a:close/>
              </a:path>
            </a:pathLst>
          </a:custGeom>
          <a:solidFill>
            <a:srgbClr val="204767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" name="Google Shape;56;p7"/>
          <p:cNvGrpSpPr/>
          <p:nvPr/>
        </p:nvGrpSpPr>
        <p:grpSpPr>
          <a:xfrm>
            <a:off x="0" y="3663695"/>
            <a:ext cx="12192381" cy="3194685"/>
            <a:chOff x="0" y="3663695"/>
            <a:chExt cx="12192381" cy="3194685"/>
          </a:xfrm>
        </p:grpSpPr>
        <p:sp>
          <p:nvSpPr>
            <p:cNvPr id="57" name="Google Shape;57;p7"/>
            <p:cNvSpPr/>
            <p:nvPr/>
          </p:nvSpPr>
          <p:spPr>
            <a:xfrm>
              <a:off x="0" y="3663695"/>
              <a:ext cx="12192000" cy="3194685"/>
            </a:xfrm>
            <a:custGeom>
              <a:avLst/>
              <a:gdLst/>
              <a:ahLst/>
              <a:cxnLst/>
              <a:rect l="l" t="t" r="r" b="b"/>
              <a:pathLst>
                <a:path w="12192000" h="3194684" extrusionOk="0">
                  <a:moveTo>
                    <a:pt x="12192000" y="1597152"/>
                  </a:moveTo>
                  <a:lnTo>
                    <a:pt x="10594848" y="1597152"/>
                  </a:lnTo>
                  <a:lnTo>
                    <a:pt x="0" y="1597152"/>
                  </a:lnTo>
                  <a:lnTo>
                    <a:pt x="0" y="3194304"/>
                  </a:lnTo>
                  <a:lnTo>
                    <a:pt x="12192000" y="3194304"/>
                  </a:lnTo>
                  <a:lnTo>
                    <a:pt x="12192000" y="1597152"/>
                  </a:lnTo>
                  <a:close/>
                </a:path>
                <a:path w="12192000" h="3194684" extrusionOk="0">
                  <a:moveTo>
                    <a:pt x="12192000" y="0"/>
                  </a:moveTo>
                  <a:lnTo>
                    <a:pt x="10594848" y="0"/>
                  </a:lnTo>
                  <a:lnTo>
                    <a:pt x="10594848" y="1597152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8997696" y="3663695"/>
              <a:ext cx="3194685" cy="3194685"/>
            </a:xfrm>
            <a:custGeom>
              <a:avLst/>
              <a:gdLst/>
              <a:ahLst/>
              <a:cxnLst/>
              <a:rect l="l" t="t" r="r" b="b"/>
              <a:pathLst>
                <a:path w="3194684" h="3194684" extrusionOk="0">
                  <a:moveTo>
                    <a:pt x="1597152" y="0"/>
                  </a:moveTo>
                  <a:lnTo>
                    <a:pt x="0" y="1597152"/>
                  </a:lnTo>
                  <a:lnTo>
                    <a:pt x="1597152" y="1597152"/>
                  </a:lnTo>
                  <a:lnTo>
                    <a:pt x="1597152" y="0"/>
                  </a:lnTo>
                  <a:close/>
                </a:path>
                <a:path w="3194684" h="3194684" extrusionOk="0">
                  <a:moveTo>
                    <a:pt x="3194304" y="1597152"/>
                  </a:moveTo>
                  <a:lnTo>
                    <a:pt x="1597152" y="1597152"/>
                  </a:lnTo>
                  <a:lnTo>
                    <a:pt x="1597152" y="3194304"/>
                  </a:lnTo>
                  <a:lnTo>
                    <a:pt x="3194304" y="1597152"/>
                  </a:lnTo>
                  <a:close/>
                </a:path>
              </a:pathLst>
            </a:custGeom>
            <a:solidFill>
              <a:srgbClr val="00AF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1031238" y="1915336"/>
            <a:ext cx="9058656" cy="598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800">
                <a:latin typeface="Arial"/>
                <a:ea typeface="Arial"/>
                <a:cs typeface="Arial"/>
                <a:sym typeface="Arial"/>
              </a:rPr>
              <a:t>Happy House</a:t>
            </a:r>
            <a:endParaRPr sz="3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/>
          <p:nvPr/>
        </p:nvSpPr>
        <p:spPr>
          <a:xfrm rot="10800000" flipH="1">
            <a:off x="1075944" y="3183636"/>
            <a:ext cx="9058656" cy="45719"/>
          </a:xfrm>
          <a:custGeom>
            <a:avLst/>
            <a:gdLst/>
            <a:ahLst/>
            <a:cxnLst/>
            <a:rect l="l" t="t" r="r" b="b"/>
            <a:pathLst>
              <a:path w="7200265" h="120000" extrusionOk="0">
                <a:moveTo>
                  <a:pt x="7200010" y="0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00A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7"/>
          <p:cNvSpPr txBox="1"/>
          <p:nvPr/>
        </p:nvSpPr>
        <p:spPr>
          <a:xfrm>
            <a:off x="1031238" y="5485394"/>
            <a:ext cx="4683761" cy="67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508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SAFFY 6기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5080" lvl="0" indent="0" algn="l" rtl="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</a:pPr>
            <a:r>
              <a:rPr lang="ko-K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이윤준, 장다빈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7"/>
          <p:cNvSpPr txBox="1"/>
          <p:nvPr/>
        </p:nvSpPr>
        <p:spPr>
          <a:xfrm>
            <a:off x="11186241" y="0"/>
            <a:ext cx="104629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2021.11.26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275" y="1133325"/>
            <a:ext cx="10514877" cy="531904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6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2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4. 개발 결과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653400" y="-2069930"/>
            <a:ext cx="16336978" cy="17855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325966" y="-2709811"/>
            <a:ext cx="19524033" cy="13992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1489969" y="9144000"/>
            <a:ext cx="24580962" cy="23015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9857084" y="-6011308"/>
            <a:ext cx="14462593" cy="11212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0821888" y="-9422844"/>
            <a:ext cx="26255422" cy="22430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6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0241575" y="-14990255"/>
            <a:ext cx="15106410" cy="14542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6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8503800" y="-20199228"/>
            <a:ext cx="13320296" cy="17113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1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3949600" y="-7719050"/>
            <a:ext cx="23941838" cy="2637809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6"/>
          <p:cNvSpPr txBox="1"/>
          <p:nvPr/>
        </p:nvSpPr>
        <p:spPr>
          <a:xfrm>
            <a:off x="152400" y="803180"/>
            <a:ext cx="769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57175" marR="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</a:pPr>
            <a:r>
              <a:rPr lang="ko-KR" sz="1800">
                <a:solidFill>
                  <a:srgbClr val="0070C0"/>
                </a:solidFill>
              </a:rPr>
              <a:t>로그인시</a:t>
            </a:r>
            <a:endParaRPr sz="18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6"/>
          <p:cNvSpPr txBox="1"/>
          <p:nvPr/>
        </p:nvSpPr>
        <p:spPr>
          <a:xfrm>
            <a:off x="5004925" y="846325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대쉬보드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16"/>
          <p:cNvSpPr txBox="1"/>
          <p:nvPr/>
        </p:nvSpPr>
        <p:spPr>
          <a:xfrm>
            <a:off x="9130925" y="889175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유저 프로필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16"/>
          <p:cNvSpPr txBox="1"/>
          <p:nvPr/>
        </p:nvSpPr>
        <p:spPr>
          <a:xfrm>
            <a:off x="7067925" y="1133325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뉴스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6"/>
          <p:cNvSpPr txBox="1"/>
          <p:nvPr/>
        </p:nvSpPr>
        <p:spPr>
          <a:xfrm>
            <a:off x="1649650" y="787725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채팅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16"/>
          <p:cNvSpPr txBox="1"/>
          <p:nvPr/>
        </p:nvSpPr>
        <p:spPr>
          <a:xfrm>
            <a:off x="3038475" y="3592750"/>
            <a:ext cx="128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부동산 지도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6"/>
          <p:cNvSpPr txBox="1"/>
          <p:nvPr/>
        </p:nvSpPr>
        <p:spPr>
          <a:xfrm>
            <a:off x="9201150" y="8884925"/>
            <a:ext cx="6343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6"/>
          <p:cNvSpPr txBox="1"/>
          <p:nvPr/>
        </p:nvSpPr>
        <p:spPr>
          <a:xfrm>
            <a:off x="5277225" y="3876525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게시판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2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latin typeface="Arial"/>
                <a:ea typeface="Arial"/>
                <a:cs typeface="Arial"/>
                <a:sym typeface="Arial"/>
              </a:rPr>
              <a:t>4. 개발 결과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6"/>
          <p:cNvSpPr txBox="1"/>
          <p:nvPr/>
        </p:nvSpPr>
        <p:spPr>
          <a:xfrm>
            <a:off x="152400" y="803180"/>
            <a:ext cx="76962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57175" marR="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</a:pPr>
            <a:r>
              <a:rPr lang="ko-KR" altLang="en-US" sz="18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시연 영상</a:t>
            </a:r>
            <a:endParaRPr sz="1800" dirty="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6"/>
          <p:cNvSpPr txBox="1"/>
          <p:nvPr/>
        </p:nvSpPr>
        <p:spPr>
          <a:xfrm>
            <a:off x="9201150" y="8884925"/>
            <a:ext cx="6343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2021-11-26 05-15-23 (1)">
            <a:hlinkClick r:id="" action="ppaction://media"/>
            <a:extLst>
              <a:ext uri="{FF2B5EF4-FFF2-40B4-BE49-F238E27FC236}">
                <a16:creationId xmlns:a16="http://schemas.microsoft.com/office/drawing/2014/main" id="{EB9466D9-2698-46E9-857E-3223163095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524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335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7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2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5. 기대효과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7"/>
          <p:cNvSpPr txBox="1"/>
          <p:nvPr/>
        </p:nvSpPr>
        <p:spPr>
          <a:xfrm>
            <a:off x="430400" y="2181127"/>
            <a:ext cx="102471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사용자가 원하는 부동산 자료를 얻을 수 있다.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차트를 이용한 시각화를 통하여 사용자가 더 쉽게 자료를 수집할 수 있다.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사용자 별로 관심 지역을 등록하여 사용자가 원하는 지역만 빠르게 자료를 수집할 수 있다.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관련 지역 뉴스를 통하여 사용자가 관심 갖는 지역에 대한 소식을 얻을 수 있다.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실시간 유저 채팅을 통하여 사용자들끼리 정보 공유와 소통이 가능하다.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8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2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6. 개발 후기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375150" y="1794377"/>
            <a:ext cx="102471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이윤준: 지금까지 프로젝트를 할 때는 스프링 만을 이용해서 WAS를 구성해서 하였는데, Vue를 이용하여 웹 서버를 따로 만들고, RestController로 API 통신을 하도록 설계하면서, Vue가 페이지를 얼마나 편하게 만들게 해주는 지 느낄 수 있었습니다. 특히 Vue-BootStrap과 Vuex가 없이는 프론트 개발이 하기 싫어질 정도로, Vue에 대한 애정을 키울 수 있었고, 또한 프론트와 백엔드를 분리하면서 생기는 Cors 등 통신 에러를 해결하는 방법에 공부할 수 있어서, 웹 개발자로서의 경험치를 많이 쌓은 것 같습니다. 또한, 저와 함께 페이스를 유지하며 개발한 페어 다빈이형님이 있어 프로젝트를 무사히 마칠 수 있었기에 감사합니다.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430400" y="4009927"/>
            <a:ext cx="102471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장다빈: 프론트엔드 환경과 백엔드 환경을 전체적으로 설계하고 구현하다 보니 쉽지 않았습니다. 또한 웹에 대한 지식을 좀 더 배운 시간이었습니다. 무엇보다 페어와 긴시간 여정을 함께하다보니 서로 의지도 많이되고 중요성도 더욱 크게 느낄 수 있는 시간이었습니다. 포기하지 않고 열심히 도와준 페어 윤준이에게 정말 고맙게 생각하고 있습니다.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2"/>
          <p:cNvSpPr txBox="1">
            <a:spLocks noGrp="1"/>
          </p:cNvSpPr>
          <p:nvPr>
            <p:ph type="title"/>
          </p:nvPr>
        </p:nvSpPr>
        <p:spPr>
          <a:xfrm>
            <a:off x="1031239" y="2343963"/>
            <a:ext cx="3465195" cy="79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50"/>
              <a:t>감사합니다.</a:t>
            </a:r>
            <a:endParaRPr sz="5050"/>
          </a:p>
        </p:txBody>
      </p:sp>
      <p:sp>
        <p:nvSpPr>
          <p:cNvPr id="285" name="Google Shape;285;p22"/>
          <p:cNvSpPr/>
          <p:nvPr/>
        </p:nvSpPr>
        <p:spPr>
          <a:xfrm>
            <a:off x="1075944" y="3229355"/>
            <a:ext cx="7200265" cy="0"/>
          </a:xfrm>
          <a:custGeom>
            <a:avLst/>
            <a:gdLst/>
            <a:ahLst/>
            <a:cxnLst/>
            <a:rect l="l" t="t" r="r" b="b"/>
            <a:pathLst>
              <a:path w="7200265" h="120000" extrusionOk="0">
                <a:moveTo>
                  <a:pt x="7200010" y="0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00A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/>
          <p:nvPr/>
        </p:nvSpPr>
        <p:spPr>
          <a:xfrm>
            <a:off x="0" y="0"/>
            <a:ext cx="12192000" cy="7620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8"/>
          <p:cNvSpPr/>
          <p:nvPr/>
        </p:nvSpPr>
        <p:spPr>
          <a:xfrm>
            <a:off x="0" y="0"/>
            <a:ext cx="1981200" cy="6858000"/>
          </a:xfrm>
          <a:custGeom>
            <a:avLst/>
            <a:gdLst/>
            <a:ahLst/>
            <a:cxnLst/>
            <a:rect l="l" t="t" r="r" b="b"/>
            <a:pathLst>
              <a:path w="12192000" h="5260975" extrusionOk="0">
                <a:moveTo>
                  <a:pt x="0" y="5260848"/>
                </a:moveTo>
                <a:lnTo>
                  <a:pt x="12192000" y="5260848"/>
                </a:lnTo>
                <a:lnTo>
                  <a:pt x="12192000" y="0"/>
                </a:lnTo>
                <a:lnTo>
                  <a:pt x="0" y="0"/>
                </a:lnTo>
                <a:lnTo>
                  <a:pt x="0" y="5260848"/>
                </a:lnTo>
                <a:close/>
              </a:path>
            </a:pathLst>
          </a:custGeom>
          <a:solidFill>
            <a:srgbClr val="204767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8"/>
          <p:cNvSpPr txBox="1"/>
          <p:nvPr/>
        </p:nvSpPr>
        <p:spPr>
          <a:xfrm>
            <a:off x="0" y="533400"/>
            <a:ext cx="19812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8"/>
          <p:cNvSpPr txBox="1"/>
          <p:nvPr/>
        </p:nvSpPr>
        <p:spPr>
          <a:xfrm>
            <a:off x="2362200" y="685800"/>
            <a:ext cx="8595013" cy="4662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기획 배경 및 목표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alt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 </a:t>
            </a:r>
            <a:r>
              <a:rPr 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추진 계획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alt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 </a:t>
            </a:r>
            <a:r>
              <a:rPr 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시장분석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alt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 </a:t>
            </a:r>
            <a:r>
              <a:rPr 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개발 결과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alt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5.  </a:t>
            </a:r>
            <a:r>
              <a:rPr 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기대 효과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lang="en-US" altLang="ko-KR" sz="1800" dirty="0">
              <a:solidFill>
                <a:schemeClr val="dk1"/>
              </a:solidFill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alt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  </a:t>
            </a:r>
            <a:r>
              <a:rPr lang="ko-K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개발 후기</a:t>
            </a:r>
            <a:endParaRPr dirty="0"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2000" cy="8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1. 기획 배경 및 목표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9"/>
          <p:cNvSpPr txBox="1"/>
          <p:nvPr/>
        </p:nvSpPr>
        <p:spPr>
          <a:xfrm>
            <a:off x="4397090" y="3470638"/>
            <a:ext cx="1361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050" y="995670"/>
            <a:ext cx="5805387" cy="11913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" name="Google Shape;80;p9"/>
          <p:cNvCxnSpPr/>
          <p:nvPr/>
        </p:nvCxnSpPr>
        <p:spPr>
          <a:xfrm>
            <a:off x="925044" y="2133475"/>
            <a:ext cx="2375100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" name="Google Shape;81;p9"/>
          <p:cNvSpPr txBox="1"/>
          <p:nvPr/>
        </p:nvSpPr>
        <p:spPr>
          <a:xfrm>
            <a:off x="7502900" y="4166000"/>
            <a:ext cx="53067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계절적 비수기 및 투자심리 약화에 따른 거래량 감소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전세공급 물량의 부족으로 거래량 감소 전망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시장불안정성 확대에 따른 거래위축으로 거래량 감소 전망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2" name="Google Shape;82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8138" y="-1478637"/>
            <a:ext cx="7305675" cy="11906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9"/>
          <p:cNvSpPr txBox="1"/>
          <p:nvPr/>
        </p:nvSpPr>
        <p:spPr>
          <a:xfrm>
            <a:off x="7723525" y="1307938"/>
            <a:ext cx="36042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주택매매 RESI : 전월대비 4.2%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주택전세 RESI : 전월대비 2.6%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토지매매 RESI : 전월대비 10%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9"/>
          <p:cNvSpPr/>
          <p:nvPr/>
        </p:nvSpPr>
        <p:spPr>
          <a:xfrm>
            <a:off x="10212200" y="1396525"/>
            <a:ext cx="187200" cy="286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9525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/>
          <p:nvPr/>
        </p:nvSpPr>
        <p:spPr>
          <a:xfrm>
            <a:off x="10212200" y="1812913"/>
            <a:ext cx="187200" cy="286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9525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9"/>
          <p:cNvSpPr/>
          <p:nvPr/>
        </p:nvSpPr>
        <p:spPr>
          <a:xfrm>
            <a:off x="10212200" y="2229300"/>
            <a:ext cx="187200" cy="286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9525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7" name="Google Shape;87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525" y="3179575"/>
            <a:ext cx="7243123" cy="32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2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1. 기획 배경 및 목표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0"/>
          <p:cNvSpPr txBox="1"/>
          <p:nvPr/>
        </p:nvSpPr>
        <p:spPr>
          <a:xfrm>
            <a:off x="133350" y="2797950"/>
            <a:ext cx="119253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00" b="1">
                <a:solidFill>
                  <a:srgbClr val="00AFEF"/>
                </a:solidFill>
                <a:latin typeface="Calibri"/>
                <a:ea typeface="Calibri"/>
                <a:cs typeface="Calibri"/>
                <a:sym typeface="Calibri"/>
              </a:rPr>
              <a:t>주변 학교 정보, 가격 변동 추이, 관련 뉴스 정보 </a:t>
            </a:r>
            <a:r>
              <a:rPr lang="ko-KR" sz="3500" b="1">
                <a:latin typeface="Calibri"/>
                <a:ea typeface="Calibri"/>
                <a:cs typeface="Calibri"/>
                <a:sym typeface="Calibri"/>
              </a:rPr>
              <a:t>제공을 통한</a:t>
            </a:r>
            <a:endParaRPr sz="3500" b="1">
              <a:latin typeface="Calibri"/>
              <a:ea typeface="Calibri"/>
              <a:cs typeface="Calibri"/>
              <a:sym typeface="Calibri"/>
            </a:endParaRPr>
          </a:p>
          <a:p>
            <a:pPr marL="640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00" b="1">
                <a:latin typeface="Calibri"/>
                <a:ea typeface="Calibri"/>
                <a:cs typeface="Calibri"/>
                <a:sym typeface="Calibri"/>
              </a:rPr>
              <a:t>   아파트 정보 제공 사이트</a:t>
            </a:r>
            <a:endParaRPr sz="35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1999" cy="446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2. 추진 계획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01" name="Google Shape;101;p11"/>
          <p:cNvGraphicFramePr/>
          <p:nvPr/>
        </p:nvGraphicFramePr>
        <p:xfrm>
          <a:off x="1202613" y="1069600"/>
          <a:ext cx="9696075" cy="5156629"/>
        </p:xfrm>
        <a:graphic>
          <a:graphicData uri="http://schemas.openxmlformats.org/drawingml/2006/table">
            <a:tbl>
              <a:tblPr>
                <a:noFill/>
                <a:tableStyleId>{D0742EEA-82A8-40B8-8F26-56ED2BBCD0DF}</a:tableStyleId>
              </a:tblPr>
              <a:tblGrid>
                <a:gridCol w="3103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2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25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2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2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325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325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36925">
                <a:tc rowSpan="2"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개발 내용</a:t>
                      </a:r>
                      <a:r>
                        <a:rPr lang="ko-KR" sz="13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13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첫째 주</a:t>
                      </a: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둘째 주</a:t>
                      </a: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8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수</a:t>
                      </a:r>
                      <a:r>
                        <a:rPr lang="ko-KR" sz="8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8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목</a:t>
                      </a:r>
                      <a:r>
                        <a:rPr lang="ko-KR" sz="8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8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금</a:t>
                      </a:r>
                      <a:r>
                        <a:rPr lang="ko-KR" sz="8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8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토</a:t>
                      </a:r>
                      <a:r>
                        <a:rPr lang="ko-KR" sz="8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8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일</a:t>
                      </a:r>
                      <a:r>
                        <a:rPr lang="ko-KR" sz="8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8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월</a:t>
                      </a:r>
                      <a:r>
                        <a:rPr lang="ko-KR" sz="8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8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</a:t>
                      </a:r>
                      <a:r>
                        <a:rPr lang="ko-KR" sz="8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8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수</a:t>
                      </a:r>
                      <a:r>
                        <a:rPr lang="ko-KR" sz="8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8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목</a:t>
                      </a:r>
                      <a:r>
                        <a:rPr lang="ko-KR" sz="8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8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122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구성 설계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07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회원가입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22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스프링 시큐리티 적용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57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 기능(스마트에디터 적용)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450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카카오 지도에 아파트 및 학교 마킹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157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최단 거리 학교 도출 로직 작성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5750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관심지역 설정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122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검색어 트렌드 차트 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122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뉴스 크롤링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122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댓글 기능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122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게시글 검색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122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자유 채팅방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1225"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유저 이미지 편집(파일업로드) </a:t>
                      </a:r>
                      <a:endParaRPr sz="1000"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highlight>
                            <a:srgbClr val="FFFFFF"/>
                          </a:highlight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02" name="Google Shape;102;p11"/>
          <p:cNvSpPr/>
          <p:nvPr/>
        </p:nvSpPr>
        <p:spPr>
          <a:xfrm>
            <a:off x="4306200" y="1834425"/>
            <a:ext cx="7326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 w="952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1"/>
          <p:cNvSpPr/>
          <p:nvPr/>
        </p:nvSpPr>
        <p:spPr>
          <a:xfrm>
            <a:off x="5049400" y="2549400"/>
            <a:ext cx="14544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 w="952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1"/>
          <p:cNvSpPr/>
          <p:nvPr/>
        </p:nvSpPr>
        <p:spPr>
          <a:xfrm>
            <a:off x="6516950" y="3264350"/>
            <a:ext cx="14544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 w="952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1"/>
          <p:cNvSpPr/>
          <p:nvPr/>
        </p:nvSpPr>
        <p:spPr>
          <a:xfrm>
            <a:off x="7241300" y="3621825"/>
            <a:ext cx="7326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 w="952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1"/>
          <p:cNvSpPr/>
          <p:nvPr/>
        </p:nvSpPr>
        <p:spPr>
          <a:xfrm>
            <a:off x="5776400" y="3979300"/>
            <a:ext cx="36624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 w="952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1"/>
          <p:cNvSpPr/>
          <p:nvPr/>
        </p:nvSpPr>
        <p:spPr>
          <a:xfrm>
            <a:off x="6500775" y="4336775"/>
            <a:ext cx="36624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 w="952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1"/>
          <p:cNvSpPr/>
          <p:nvPr/>
        </p:nvSpPr>
        <p:spPr>
          <a:xfrm>
            <a:off x="10176400" y="6105400"/>
            <a:ext cx="7326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 w="952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1"/>
          <p:cNvSpPr/>
          <p:nvPr/>
        </p:nvSpPr>
        <p:spPr>
          <a:xfrm>
            <a:off x="5781875" y="2916300"/>
            <a:ext cx="21921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EAADB"/>
          </a:solidFill>
          <a:ln w="9525" cap="flat" cmpd="sng">
            <a:solidFill>
              <a:srgbClr val="8E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1"/>
          <p:cNvSpPr/>
          <p:nvPr/>
        </p:nvSpPr>
        <p:spPr>
          <a:xfrm>
            <a:off x="7235925" y="4694250"/>
            <a:ext cx="21921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EAADB"/>
          </a:solidFill>
          <a:ln w="9525" cap="flat" cmpd="sng">
            <a:solidFill>
              <a:srgbClr val="8E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1"/>
          <p:cNvSpPr/>
          <p:nvPr/>
        </p:nvSpPr>
        <p:spPr>
          <a:xfrm>
            <a:off x="8701200" y="5051725"/>
            <a:ext cx="14544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EAADB"/>
          </a:solidFill>
          <a:ln w="9525" cap="flat" cmpd="sng">
            <a:solidFill>
              <a:srgbClr val="8E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1"/>
          <p:cNvSpPr/>
          <p:nvPr/>
        </p:nvSpPr>
        <p:spPr>
          <a:xfrm>
            <a:off x="9444375" y="5418600"/>
            <a:ext cx="7113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EAADB"/>
          </a:solidFill>
          <a:ln w="9525" cap="flat" cmpd="sng">
            <a:solidFill>
              <a:srgbClr val="8E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1"/>
          <p:cNvSpPr/>
          <p:nvPr/>
        </p:nvSpPr>
        <p:spPr>
          <a:xfrm>
            <a:off x="5049400" y="2191875"/>
            <a:ext cx="7113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EAADB"/>
          </a:solidFill>
          <a:ln w="9525" cap="flat" cmpd="sng">
            <a:solidFill>
              <a:srgbClr val="8E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1"/>
          <p:cNvSpPr/>
          <p:nvPr/>
        </p:nvSpPr>
        <p:spPr>
          <a:xfrm>
            <a:off x="9444375" y="5747875"/>
            <a:ext cx="14544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EAADB"/>
          </a:solidFill>
          <a:ln w="9525" cap="flat" cmpd="sng">
            <a:solidFill>
              <a:srgbClr val="8E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1"/>
          <p:cNvSpPr/>
          <p:nvPr/>
        </p:nvSpPr>
        <p:spPr>
          <a:xfrm>
            <a:off x="1192350" y="6547525"/>
            <a:ext cx="7326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 w="952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1"/>
          <p:cNvSpPr txBox="1"/>
          <p:nvPr/>
        </p:nvSpPr>
        <p:spPr>
          <a:xfrm>
            <a:off x="1984950" y="6462775"/>
            <a:ext cx="711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1">
                <a:latin typeface="Calibri"/>
                <a:ea typeface="Calibri"/>
                <a:cs typeface="Calibri"/>
                <a:sym typeface="Calibri"/>
              </a:rPr>
              <a:t>이윤준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1"/>
          <p:cNvSpPr/>
          <p:nvPr/>
        </p:nvSpPr>
        <p:spPr>
          <a:xfrm>
            <a:off x="2696250" y="6547525"/>
            <a:ext cx="711300" cy="16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EAADB"/>
          </a:solidFill>
          <a:ln w="9525" cap="flat" cmpd="sng">
            <a:solidFill>
              <a:srgbClr val="8E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1"/>
          <p:cNvSpPr txBox="1"/>
          <p:nvPr/>
        </p:nvSpPr>
        <p:spPr>
          <a:xfrm>
            <a:off x="3485450" y="6462775"/>
            <a:ext cx="711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1">
                <a:latin typeface="Calibri"/>
                <a:ea typeface="Calibri"/>
                <a:cs typeface="Calibri"/>
                <a:sym typeface="Calibri"/>
              </a:rPr>
              <a:t>장다빈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1999" cy="446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3. 시장 분석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2"/>
          <p:cNvSpPr txBox="1"/>
          <p:nvPr/>
        </p:nvSpPr>
        <p:spPr>
          <a:xfrm>
            <a:off x="4622125" y="4301650"/>
            <a:ext cx="94257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소비자들이 가장 원하는 정보 : 아파트의 가격 인상 가능성, 주변 학군 및 편의 시설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차트를 이용한 시각화를 통하여 소비자가 원하는 정보를 빠르게 수집 가능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소비자 개개인의 관심 지역을 설정하여 이에 대한 정보만 빠르고 정확하게 수집 가능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관련 지역 뉴스 크롤링을 통하여 그 지역에 관한 소식 수집 가능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실시간 유저 채팅을 통하여 유저들간의 자유로운 소통 기능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875" y="1201105"/>
            <a:ext cx="4112775" cy="537022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2"/>
          <p:cNvSpPr txBox="1"/>
          <p:nvPr/>
        </p:nvSpPr>
        <p:spPr>
          <a:xfrm>
            <a:off x="4764150" y="1338075"/>
            <a:ext cx="67617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기존 존재하는 웹사이트의 경우 소비자의 원하는 정보를 얻는 것이 불가능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원하는 정보를 찾았다고 해도 눈에 잘 들어오지 않음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소비자 간의 소통이 불가능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2"/>
          <p:cNvSpPr/>
          <p:nvPr/>
        </p:nvSpPr>
        <p:spPr>
          <a:xfrm>
            <a:off x="6871850" y="2908050"/>
            <a:ext cx="2054100" cy="10857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BD4B48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2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4. 개발 결과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53400" y="-2069930"/>
            <a:ext cx="16336978" cy="17855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325966" y="-2709811"/>
            <a:ext cx="19524033" cy="13992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489969" y="9144000"/>
            <a:ext cx="24580962" cy="23015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857084" y="-6011308"/>
            <a:ext cx="14462593" cy="11212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0821888" y="-9422844"/>
            <a:ext cx="26255422" cy="22430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0241575" y="-14990255"/>
            <a:ext cx="15106410" cy="14542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8503800" y="-20199228"/>
            <a:ext cx="13320296" cy="17113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3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53949600" y="-7719050"/>
            <a:ext cx="23941838" cy="2637809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3"/>
          <p:cNvSpPr txBox="1"/>
          <p:nvPr/>
        </p:nvSpPr>
        <p:spPr>
          <a:xfrm>
            <a:off x="152400" y="867642"/>
            <a:ext cx="769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57175" marR="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ko-KR" sz="1800">
                <a:solidFill>
                  <a:schemeClr val="dk1"/>
                </a:solidFill>
              </a:rPr>
              <a:t>개발 환경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44" name="Google Shape;144;p13"/>
          <p:cNvGraphicFramePr/>
          <p:nvPr/>
        </p:nvGraphicFramePr>
        <p:xfrm>
          <a:off x="1131250" y="2227982"/>
          <a:ext cx="3700300" cy="4190400"/>
        </p:xfrm>
        <a:graphic>
          <a:graphicData uri="http://schemas.openxmlformats.org/drawingml/2006/table">
            <a:tbl>
              <a:tblPr>
                <a:noFill/>
                <a:tableStyleId>{0545F7CB-BB8A-465C-928D-96691348EDE1}</a:tableStyleId>
              </a:tblPr>
              <a:tblGrid>
                <a:gridCol w="185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0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7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환경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JavaScript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자바스크립트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9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Vue.js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Vue Framework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Vue BootStrap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CSS Framework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Toast ui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차트, 스마트 에디터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WebSocket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JS 웹 소켓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HTML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HTML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CSS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5" name="Google Shape;145;p13"/>
          <p:cNvSpPr txBox="1"/>
          <p:nvPr/>
        </p:nvSpPr>
        <p:spPr>
          <a:xfrm>
            <a:off x="884300" y="1505175"/>
            <a:ext cx="314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Front End 개발 환경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46" name="Google Shape;146;p13"/>
          <p:cNvGraphicFramePr/>
          <p:nvPr/>
        </p:nvGraphicFramePr>
        <p:xfrm>
          <a:off x="6453500" y="2227982"/>
          <a:ext cx="3700300" cy="4190400"/>
        </p:xfrm>
        <a:graphic>
          <a:graphicData uri="http://schemas.openxmlformats.org/drawingml/2006/table">
            <a:tbl>
              <a:tblPr>
                <a:noFill/>
                <a:tableStyleId>{0545F7CB-BB8A-465C-928D-96691348EDE1}</a:tableStyleId>
              </a:tblPr>
              <a:tblGrid>
                <a:gridCol w="185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0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7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환경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JAVA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자바 JDK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9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Spring Boot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Spring Framework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Spring Security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Spring Authorization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JAVA WebSocket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자바 웹소켓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MySQL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DB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Redis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NoSQL DB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MyBatis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MyBatis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7" name="Google Shape;147;p13"/>
          <p:cNvSpPr txBox="1"/>
          <p:nvPr/>
        </p:nvSpPr>
        <p:spPr>
          <a:xfrm>
            <a:off x="6293550" y="1590775"/>
            <a:ext cx="314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Back End 개발 환경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"/>
          <p:cNvSpPr/>
          <p:nvPr/>
        </p:nvSpPr>
        <p:spPr>
          <a:xfrm>
            <a:off x="4590950" y="1361950"/>
            <a:ext cx="2667000" cy="4060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4"/>
          <p:cNvSpPr/>
          <p:nvPr/>
        </p:nvSpPr>
        <p:spPr>
          <a:xfrm>
            <a:off x="165375" y="2337000"/>
            <a:ext cx="2667000" cy="21840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40B8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2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4. 개발 결과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53400" y="-2069930"/>
            <a:ext cx="16336978" cy="17855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325966" y="-2709811"/>
            <a:ext cx="19524033" cy="13992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489969" y="9144000"/>
            <a:ext cx="24580962" cy="23015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857084" y="-6011308"/>
            <a:ext cx="14462593" cy="11212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0821888" y="-9422844"/>
            <a:ext cx="26255422" cy="22430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0241575" y="-14990255"/>
            <a:ext cx="15106410" cy="14542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8503800" y="-20199228"/>
            <a:ext cx="13320296" cy="17113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4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53949600" y="-7719050"/>
            <a:ext cx="23941838" cy="2637809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4"/>
          <p:cNvSpPr txBox="1"/>
          <p:nvPr/>
        </p:nvSpPr>
        <p:spPr>
          <a:xfrm>
            <a:off x="304800" y="803175"/>
            <a:ext cx="3009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57175" marR="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</a:pPr>
            <a:r>
              <a:rPr lang="ko-KR" sz="1800">
                <a:solidFill>
                  <a:srgbClr val="0070C0"/>
                </a:solidFill>
              </a:rPr>
              <a:t>개발 환경</a:t>
            </a:r>
            <a:endParaRPr sz="18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945538" y="2252353"/>
            <a:ext cx="2507651" cy="84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309775" y="1918388"/>
            <a:ext cx="1037050" cy="1445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709400" y="4047975"/>
            <a:ext cx="2237796" cy="117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261112" y="3529413"/>
            <a:ext cx="1493525" cy="8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4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60988" y="2607943"/>
            <a:ext cx="2446025" cy="55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4"/>
          <p:cNvSpPr txBox="1"/>
          <p:nvPr/>
        </p:nvSpPr>
        <p:spPr>
          <a:xfrm>
            <a:off x="984525" y="1770750"/>
            <a:ext cx="1028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rgbClr val="40B883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 sz="1700">
              <a:solidFill>
                <a:srgbClr val="40B8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p14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413400" y="3216411"/>
            <a:ext cx="1037038" cy="1037038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4"/>
          <p:cNvSpPr txBox="1"/>
          <p:nvPr/>
        </p:nvSpPr>
        <p:spPr>
          <a:xfrm>
            <a:off x="5313950" y="865075"/>
            <a:ext cx="1028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rgbClr val="93C47D"/>
                </a:solidFill>
                <a:latin typeface="Calibri"/>
                <a:ea typeface="Calibri"/>
                <a:cs typeface="Calibri"/>
                <a:sym typeface="Calibri"/>
              </a:rPr>
              <a:t>Server</a:t>
            </a:r>
            <a:endParaRPr sz="1700">
              <a:solidFill>
                <a:srgbClr val="93C47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5081600" y="3482775"/>
            <a:ext cx="14934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rgbClr val="93C47D"/>
                </a:solidFill>
                <a:latin typeface="Calibri"/>
                <a:ea typeface="Calibri"/>
                <a:cs typeface="Calibri"/>
                <a:sym typeface="Calibri"/>
              </a:rPr>
              <a:t>Spring Security</a:t>
            </a:r>
            <a:endParaRPr sz="1700">
              <a:solidFill>
                <a:srgbClr val="93C47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3119325" y="3094275"/>
            <a:ext cx="14160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 Request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5" name="Google Shape;175;p14"/>
          <p:cNvCxnSpPr/>
          <p:nvPr/>
        </p:nvCxnSpPr>
        <p:spPr>
          <a:xfrm rot="10800000" flipH="1">
            <a:off x="2832375" y="3544800"/>
            <a:ext cx="1758600" cy="36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pic>
        <p:nvPicPr>
          <p:cNvPr id="176" name="Google Shape;176;p14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8798150" y="4747213"/>
            <a:ext cx="2802426" cy="1445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" name="Google Shape;177;p14"/>
          <p:cNvCxnSpPr/>
          <p:nvPr/>
        </p:nvCxnSpPr>
        <p:spPr>
          <a:xfrm rot="1696237">
            <a:off x="7313589" y="5157174"/>
            <a:ext cx="1428944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78" name="Google Shape;178;p14"/>
          <p:cNvCxnSpPr>
            <a:endCxn id="165" idx="1"/>
          </p:cNvCxnSpPr>
          <p:nvPr/>
        </p:nvCxnSpPr>
        <p:spPr>
          <a:xfrm rot="10800000" flipH="1">
            <a:off x="6528738" y="2673315"/>
            <a:ext cx="2416800" cy="19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79" name="Google Shape;179;p14"/>
          <p:cNvSpPr txBox="1"/>
          <p:nvPr/>
        </p:nvSpPr>
        <p:spPr>
          <a:xfrm rot="1695628">
            <a:off x="7661384" y="4990198"/>
            <a:ext cx="1705033" cy="415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Mybatis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7257950" y="2246150"/>
            <a:ext cx="16374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Refresh token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Store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 rot="-353509">
            <a:off x="3449237" y="1970028"/>
            <a:ext cx="1028734" cy="446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Login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2" name="Google Shape;182;p14"/>
          <p:cNvCxnSpPr/>
          <p:nvPr/>
        </p:nvCxnSpPr>
        <p:spPr>
          <a:xfrm rot="10800000" flipH="1">
            <a:off x="2826300" y="2252350"/>
            <a:ext cx="2274600" cy="202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3" name="Google Shape;183;p14"/>
          <p:cNvCxnSpPr/>
          <p:nvPr/>
        </p:nvCxnSpPr>
        <p:spPr>
          <a:xfrm flipH="1">
            <a:off x="2917138" y="2522775"/>
            <a:ext cx="2182500" cy="174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4" name="Google Shape;184;p14"/>
          <p:cNvSpPr txBox="1"/>
          <p:nvPr/>
        </p:nvSpPr>
        <p:spPr>
          <a:xfrm rot="-353496">
            <a:off x="3006485" y="2604100"/>
            <a:ext cx="1946482" cy="35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Access Token, Refresh Token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"/>
          <p:cNvSpPr txBox="1">
            <a:spLocks noGrp="1"/>
          </p:cNvSpPr>
          <p:nvPr>
            <p:ph type="title"/>
          </p:nvPr>
        </p:nvSpPr>
        <p:spPr>
          <a:xfrm>
            <a:off x="0" y="152400"/>
            <a:ext cx="12191999" cy="446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4. 개발 결과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53400" y="-2069930"/>
            <a:ext cx="16336977" cy="17855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325966" y="-2709811"/>
            <a:ext cx="19524033" cy="1399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489969" y="9144000"/>
            <a:ext cx="24580963" cy="23015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857084" y="-6011308"/>
            <a:ext cx="14462594" cy="11212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0821888" y="-9422844"/>
            <a:ext cx="26255420" cy="22430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0241575" y="-14990255"/>
            <a:ext cx="15106410" cy="14542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5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8503800" y="-20199228"/>
            <a:ext cx="13320298" cy="17113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5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53949600" y="-7719050"/>
            <a:ext cx="23941837" cy="2637809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5"/>
          <p:cNvSpPr txBox="1"/>
          <p:nvPr/>
        </p:nvSpPr>
        <p:spPr>
          <a:xfrm>
            <a:off x="152400" y="803180"/>
            <a:ext cx="7696200" cy="467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57175" marR="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비로그인시</a:t>
            </a:r>
            <a:endParaRPr sz="18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76800" y="1271065"/>
            <a:ext cx="10512937" cy="528213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5"/>
          <p:cNvSpPr txBox="1"/>
          <p:nvPr/>
        </p:nvSpPr>
        <p:spPr>
          <a:xfrm>
            <a:off x="5995525" y="932050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대쉬보드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5"/>
          <p:cNvSpPr txBox="1"/>
          <p:nvPr/>
        </p:nvSpPr>
        <p:spPr>
          <a:xfrm>
            <a:off x="9512725" y="1174925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회원가입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5"/>
          <p:cNvSpPr txBox="1"/>
          <p:nvPr/>
        </p:nvSpPr>
        <p:spPr>
          <a:xfrm>
            <a:off x="9105775" y="3992950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로그인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5"/>
          <p:cNvSpPr txBox="1"/>
          <p:nvPr/>
        </p:nvSpPr>
        <p:spPr>
          <a:xfrm>
            <a:off x="6496425" y="4045375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뉴스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5"/>
          <p:cNvSpPr txBox="1"/>
          <p:nvPr/>
        </p:nvSpPr>
        <p:spPr>
          <a:xfrm>
            <a:off x="3930725" y="932050"/>
            <a:ext cx="124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부동산 지도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5"/>
          <p:cNvSpPr txBox="1"/>
          <p:nvPr/>
        </p:nvSpPr>
        <p:spPr>
          <a:xfrm>
            <a:off x="89050" y="3592750"/>
            <a:ext cx="89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게시판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745</Words>
  <Application>Microsoft Office PowerPoint</Application>
  <PresentationFormat>와이드스크린</PresentationFormat>
  <Paragraphs>288</Paragraphs>
  <Slides>14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Noto Sans Symbols</vt:lpstr>
      <vt:lpstr>Malgun Gothic</vt:lpstr>
      <vt:lpstr>Arial</vt:lpstr>
      <vt:lpstr>Calibri</vt:lpstr>
      <vt:lpstr>Office Theme</vt:lpstr>
      <vt:lpstr>Happy House</vt:lpstr>
      <vt:lpstr>PowerPoint 프레젠테이션</vt:lpstr>
      <vt:lpstr>1. 기획 배경 및 목표 </vt:lpstr>
      <vt:lpstr>1. 기획 배경 및 목표</vt:lpstr>
      <vt:lpstr>2. 추진 계획</vt:lpstr>
      <vt:lpstr>3. 시장 분석</vt:lpstr>
      <vt:lpstr>4. 개발 결과</vt:lpstr>
      <vt:lpstr>4. 개발 결과</vt:lpstr>
      <vt:lpstr>4. 개발 결과</vt:lpstr>
      <vt:lpstr>4. 개발 결과</vt:lpstr>
      <vt:lpstr>4. 개발 결과</vt:lpstr>
      <vt:lpstr>5. 기대효과</vt:lpstr>
      <vt:lpstr>6. 개발 후기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 House</dc:title>
  <cp:lastModifiedBy>yunjun</cp:lastModifiedBy>
  <cp:revision>3</cp:revision>
  <dcterms:modified xsi:type="dcterms:W3CDTF">2021-11-25T20:28:20Z</dcterms:modified>
</cp:coreProperties>
</file>